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Vivek Kumar</a:t>
            </a:r>
          </a:p>
          <a:p>
            <a:r>
              <a:rPr lang="en-US" dirty="0">
                <a:solidFill>
                  <a:schemeClr val="bg2"/>
                </a:solidFill>
                <a:latin typeface="Abadi" panose="020B0604020104020204" pitchFamily="34" charset="0"/>
                <a:ea typeface="SF Pro" pitchFamily="2" charset="0"/>
                <a:cs typeface="SF Pro" pitchFamily="2" charset="0"/>
              </a:rPr>
              <a:t>27/03/2023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1800" dirty="0">
                <a:solidFill>
                  <a:schemeClr val="accent3">
                    <a:lumMod val="25000"/>
                  </a:schemeClr>
                </a:solidFill>
                <a:latin typeface="Abadi" panose="020B0604020104020204" pitchFamily="34" charset="0"/>
              </a:rPr>
              <a:t>1. After getting the dataset, we calculated % of missing values in a dataset.</a:t>
            </a:r>
          </a:p>
          <a:p>
            <a:r>
              <a:rPr lang="en-US" sz="1800" dirty="0">
                <a:solidFill>
                  <a:schemeClr val="accent3">
                    <a:lumMod val="25000"/>
                  </a:schemeClr>
                </a:solidFill>
                <a:latin typeface="Abadi" panose="020B0604020104020204" pitchFamily="34" charset="0"/>
              </a:rPr>
              <a:t>2. Calculated number of launches on each site, and number of occurrence of each orbit</a:t>
            </a:r>
          </a:p>
          <a:p>
            <a:r>
              <a:rPr lang="en-US" sz="1800" dirty="0">
                <a:solidFill>
                  <a:schemeClr val="accent3">
                    <a:lumMod val="25000"/>
                  </a:schemeClr>
                </a:solidFill>
                <a:latin typeface="Abadi" panose="020B0604020104020204" pitchFamily="34" charset="0"/>
              </a:rPr>
              <a:t>3. calculated the number and occurrence of mission outcome per orbit type.</a:t>
            </a:r>
          </a:p>
          <a:p>
            <a:r>
              <a:rPr lang="en-US" sz="2200" dirty="0">
                <a:solidFill>
                  <a:schemeClr val="accent3">
                    <a:lumMod val="25000"/>
                  </a:schemeClr>
                </a:solidFill>
                <a:latin typeface="Abadi" panose="020B0604020104020204" pitchFamily="34" charset="0"/>
              </a:rPr>
              <a:t>GitHub URL of your completed data wrangling related notebooks, </a:t>
            </a:r>
          </a:p>
          <a:p>
            <a:endParaRPr lang="en-US" sz="2200" dirty="0">
              <a:solidFill>
                <a:schemeClr val="accent3">
                  <a:lumMod val="25000"/>
                </a:schemeClr>
              </a:solidFill>
              <a:latin typeface="Abadi" panose="020B0604020104020204" pitchFamily="34" charset="0"/>
            </a:endParaRPr>
          </a:p>
          <a:p>
            <a:r>
              <a:rPr lang="en-US" dirty="0"/>
              <a:t>https://github.com/vivekkumar011018/IBM-DataScience-Capstone-SpaceX/blob/main/spacex-Data%20wrangling.ipynb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1800" dirty="0">
                <a:solidFill>
                  <a:schemeClr val="accent3">
                    <a:lumMod val="25000"/>
                  </a:schemeClr>
                </a:solidFill>
                <a:latin typeface="Abadi"/>
              </a:rPr>
              <a:t>Scatterplot, </a:t>
            </a:r>
            <a:r>
              <a:rPr lang="en-US" sz="1800" dirty="0" err="1">
                <a:solidFill>
                  <a:schemeClr val="accent3">
                    <a:lumMod val="25000"/>
                  </a:schemeClr>
                </a:solidFill>
                <a:latin typeface="Abadi"/>
              </a:rPr>
              <a:t>Barchart</a:t>
            </a:r>
            <a:r>
              <a:rPr lang="en-US" sz="1800" dirty="0">
                <a:solidFill>
                  <a:schemeClr val="accent3">
                    <a:lumMod val="25000"/>
                  </a:schemeClr>
                </a:solidFill>
                <a:latin typeface="Abadi"/>
              </a:rPr>
              <a:t>, and </a:t>
            </a:r>
            <a:r>
              <a:rPr lang="en-US" sz="1800" dirty="0" err="1">
                <a:solidFill>
                  <a:schemeClr val="accent3">
                    <a:lumMod val="25000"/>
                  </a:schemeClr>
                </a:solidFill>
                <a:latin typeface="Abadi"/>
              </a:rPr>
              <a:t>Lineplot</a:t>
            </a:r>
            <a:r>
              <a:rPr lang="en-US" sz="1800" dirty="0">
                <a:solidFill>
                  <a:schemeClr val="accent3">
                    <a:lumMod val="25000"/>
                  </a:schemeClr>
                </a:solidFill>
                <a:latin typeface="Abadi"/>
              </a:rPr>
              <a:t> charts were plotted to observe the relationship between payload and launch site, visualize the relationship between success rate of each orbit type, and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r>
              <a:rPr lang="en-US" dirty="0"/>
              <a:t>https://github.com/vivekkumar011018/IBM-DataScience-Capstone-SpaceX/blob/main/jupyter-labs-eda-dataviz.ipynb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a:rPr>
              <a:t> We performed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queries on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1800" dirty="0">
                <a:solidFill>
                  <a:schemeClr val="accent3">
                    <a:lumMod val="25000"/>
                  </a:schemeClr>
                </a:solidFill>
                <a:latin typeface="Abadi"/>
              </a:rPr>
              <a:t>We displayed the unique launch sites in the space </a:t>
            </a:r>
            <a:r>
              <a:rPr lang="en-US" sz="1800" dirty="0" err="1">
                <a:solidFill>
                  <a:schemeClr val="accent3">
                    <a:lumMod val="25000"/>
                  </a:schemeClr>
                </a:solidFill>
                <a:latin typeface="Abadi"/>
              </a:rPr>
              <a:t>misiion</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Displayed 5 records where sites begin with the string ‘CCA’</a:t>
            </a:r>
          </a:p>
          <a:p>
            <a:pPr>
              <a:lnSpc>
                <a:spcPct val="100000"/>
              </a:lnSpc>
              <a:spcBef>
                <a:spcPts val="1400"/>
              </a:spcBef>
            </a:pPr>
            <a:r>
              <a:rPr lang="en-US" sz="1800" dirty="0">
                <a:solidFill>
                  <a:schemeClr val="accent3">
                    <a:lumMod val="25000"/>
                  </a:schemeClr>
                </a:solidFill>
                <a:latin typeface="Abadi"/>
              </a:rPr>
              <a:t>Displayed the average payload mass carried by booster version F9 1.1</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SQL notebook</a:t>
            </a:r>
            <a:endParaRPr lang="en-US" dirty="0"/>
          </a:p>
          <a:p>
            <a:r>
              <a:rPr lang="en-US" dirty="0"/>
              <a:t>https://github.com/vivekkumar011018/IBM-DataScience-Capstone-SpaceX/blob/main/jupyter-labs-eda-sql-coursera.ipynb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a:t>
            </a:r>
          </a:p>
          <a:p>
            <a:pPr>
              <a:lnSpc>
                <a:spcPct val="100000"/>
              </a:lnSpc>
              <a:spcBef>
                <a:spcPts val="1400"/>
              </a:spcBef>
            </a:pPr>
            <a:r>
              <a:rPr lang="en-US" sz="2200" dirty="0">
                <a:solidFill>
                  <a:schemeClr val="accent3">
                    <a:lumMod val="25000"/>
                  </a:schemeClr>
                </a:solidFill>
                <a:latin typeface="Abadi" panose="020B0604020104020204" pitchFamily="34" charset="0"/>
              </a:rPr>
              <a:t>We added to a folium map and applied marker on each launch sites.</a:t>
            </a:r>
          </a:p>
          <a:p>
            <a:pPr>
              <a:lnSpc>
                <a:spcPct val="100000"/>
              </a:lnSpc>
              <a:spcBef>
                <a:spcPts val="1400"/>
              </a:spcBef>
            </a:pPr>
            <a:r>
              <a:rPr lang="en-US" sz="2200" dirty="0" err="1">
                <a:solidFill>
                  <a:schemeClr val="accent3">
                    <a:lumMod val="25000"/>
                  </a:schemeClr>
                </a:solidFill>
                <a:latin typeface="Abadi" panose="020B0604020104020204" pitchFamily="34" charset="0"/>
              </a:rPr>
              <a:t>Aplied</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to circle NASA Johnson Space Center on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https://github.com/vivekkumar011018/IBM-DataScience-Capstone-SpaceX/blob/main/lab_jupyter_launch_site_location%20(Folium).ipynb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a given dataset, we performed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to scale the data, then applied train test split.</a:t>
            </a:r>
          </a:p>
          <a:p>
            <a:pPr>
              <a:lnSpc>
                <a:spcPct val="100000"/>
              </a:lnSpc>
              <a:spcBef>
                <a:spcPts val="1400"/>
              </a:spcBef>
            </a:pPr>
            <a:r>
              <a:rPr lang="en-US" sz="2200" dirty="0">
                <a:solidFill>
                  <a:schemeClr val="accent3">
                    <a:lumMod val="25000"/>
                  </a:schemeClr>
                </a:solidFill>
                <a:latin typeface="Abadi" panose="020B0604020104020204" pitchFamily="34" charset="0"/>
              </a:rPr>
              <a:t>Now I applied multiple classification algorithms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get the best parameter, and found the decision tree was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After applying the model and parameter, we user </a:t>
            </a:r>
            <a:r>
              <a:rPr lang="en-US" sz="2200" dirty="0" err="1">
                <a:solidFill>
                  <a:schemeClr val="accent3">
                    <a:lumMod val="25000"/>
                  </a:schemeClr>
                </a:solidFill>
                <a:latin typeface="Abadi" panose="020B0604020104020204" pitchFamily="34" charset="0"/>
              </a:rPr>
              <a:t>accuracy_score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confusion_mtrix</a:t>
            </a:r>
            <a:r>
              <a:rPr lang="en-US" sz="2200" dirty="0">
                <a:solidFill>
                  <a:schemeClr val="accent3">
                    <a:lumMod val="25000"/>
                  </a:schemeClr>
                </a:solidFill>
                <a:latin typeface="Abadi" panose="020B0604020104020204" pitchFamily="34" charset="0"/>
              </a:rPr>
              <a:t> to check which model is best.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https://github.com/vivekkumar011018/IBM-DataScience-Capstone-SpaceX/blob/main/SpaceX_Machine%20Learning%20Prediction_Part_5.ipynb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78036"/>
            <a:ext cx="10515600" cy="8475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graph, as the flight number increases, success rate at each launch site increases.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FA60559-6EA6-4FEC-B165-88EA2F3D5CD7}"/>
              </a:ext>
            </a:extLst>
          </p:cNvPr>
          <p:cNvPicPr>
            <a:picLocks noChangeAspect="1"/>
          </p:cNvPicPr>
          <p:nvPr/>
        </p:nvPicPr>
        <p:blipFill>
          <a:blip r:embed="rId3"/>
          <a:stretch>
            <a:fillRect/>
          </a:stretch>
        </p:blipFill>
        <p:spPr>
          <a:xfrm>
            <a:off x="418454" y="1432889"/>
            <a:ext cx="10678332" cy="27833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3997" y="6215826"/>
            <a:ext cx="10807223" cy="65690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graph, rockets with high payload mass, is never launched from VAFB SLC SE,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3E05FE4-D40D-4961-9F5C-EAE1D54AFABC}"/>
              </a:ext>
            </a:extLst>
          </p:cNvPr>
          <p:cNvPicPr>
            <a:picLocks noChangeAspect="1"/>
          </p:cNvPicPr>
          <p:nvPr/>
        </p:nvPicPr>
        <p:blipFill>
          <a:blip r:embed="rId3"/>
          <a:stretch>
            <a:fillRect/>
          </a:stretch>
        </p:blipFill>
        <p:spPr>
          <a:xfrm>
            <a:off x="1099440" y="1324446"/>
            <a:ext cx="9993120" cy="493787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4243" y="6032244"/>
            <a:ext cx="11011368" cy="825756"/>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From Graph, ES-L1, GEO, HEO, SSO, VLEO have highest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236E2A2-A4F1-4492-A2C8-C2CC15F8A56F}"/>
              </a:ext>
            </a:extLst>
          </p:cNvPr>
          <p:cNvPicPr>
            <a:picLocks noChangeAspect="1"/>
          </p:cNvPicPr>
          <p:nvPr/>
        </p:nvPicPr>
        <p:blipFill>
          <a:blip r:embed="rId3"/>
          <a:stretch>
            <a:fillRect/>
          </a:stretch>
        </p:blipFill>
        <p:spPr>
          <a:xfrm>
            <a:off x="2417735" y="1353756"/>
            <a:ext cx="6896745" cy="46784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6182226"/>
            <a:ext cx="10515599" cy="6757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LEO orbit type has success as flight number increases.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F0BD18D-8074-42E9-98B7-A33DA15D55A1}"/>
              </a:ext>
            </a:extLst>
          </p:cNvPr>
          <p:cNvPicPr>
            <a:picLocks noChangeAspect="1"/>
          </p:cNvPicPr>
          <p:nvPr/>
        </p:nvPicPr>
        <p:blipFill>
          <a:blip r:embed="rId3"/>
          <a:stretch>
            <a:fillRect/>
          </a:stretch>
        </p:blipFill>
        <p:spPr>
          <a:xfrm>
            <a:off x="1859797" y="1337340"/>
            <a:ext cx="8326257" cy="45952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86007" y="6308950"/>
            <a:ext cx="9799604" cy="549050"/>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increases, we can observe that LEO, ISS, SSO has a positive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3FC1491-D636-489B-9758-5AE82E24BC23}"/>
              </a:ext>
            </a:extLst>
          </p:cNvPr>
          <p:cNvPicPr>
            <a:picLocks noChangeAspect="1"/>
          </p:cNvPicPr>
          <p:nvPr/>
        </p:nvPicPr>
        <p:blipFill>
          <a:blip r:embed="rId3"/>
          <a:stretch>
            <a:fillRect/>
          </a:stretch>
        </p:blipFill>
        <p:spPr>
          <a:xfrm>
            <a:off x="1486007" y="1335621"/>
            <a:ext cx="9083607" cy="46899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53165" y="6199322"/>
            <a:ext cx="7490323" cy="6586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year 2013, success rate kept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36174AD-9F97-4DBD-8D44-FF817AEE05BA}"/>
              </a:ext>
            </a:extLst>
          </p:cNvPr>
          <p:cNvPicPr>
            <a:picLocks noChangeAspect="1"/>
          </p:cNvPicPr>
          <p:nvPr/>
        </p:nvPicPr>
        <p:blipFill>
          <a:blip r:embed="rId3"/>
          <a:stretch>
            <a:fillRect/>
          </a:stretch>
        </p:blipFill>
        <p:spPr>
          <a:xfrm>
            <a:off x="1512132" y="1376686"/>
            <a:ext cx="9031357" cy="45243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6308951"/>
            <a:ext cx="10233787"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Applied distinct function to get all the unique launch sites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CAD1CBA-49FB-4AF1-A45C-2011BFA4F68A}"/>
              </a:ext>
            </a:extLst>
          </p:cNvPr>
          <p:cNvPicPr>
            <a:picLocks noChangeAspect="1"/>
          </p:cNvPicPr>
          <p:nvPr/>
        </p:nvPicPr>
        <p:blipFill>
          <a:blip r:embed="rId3"/>
          <a:stretch>
            <a:fillRect/>
          </a:stretch>
        </p:blipFill>
        <p:spPr>
          <a:xfrm>
            <a:off x="610816" y="1371077"/>
            <a:ext cx="11547305" cy="43322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8312" y="5926152"/>
            <a:ext cx="10993384" cy="832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there we 60 records in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 where name of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5916499-4149-4B09-8AB8-B2D37E457127}"/>
              </a:ext>
            </a:extLst>
          </p:cNvPr>
          <p:cNvPicPr>
            <a:picLocks noChangeAspect="1"/>
          </p:cNvPicPr>
          <p:nvPr/>
        </p:nvPicPr>
        <p:blipFill>
          <a:blip r:embed="rId3"/>
          <a:stretch>
            <a:fillRect/>
          </a:stretch>
        </p:blipFill>
        <p:spPr>
          <a:xfrm>
            <a:off x="599308" y="1247470"/>
            <a:ext cx="10993384" cy="43630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5632A20B-F63D-499D-B1A4-5CFD6F726149}"/>
              </a:ext>
            </a:extLst>
          </p:cNvPr>
          <p:cNvPicPr>
            <a:picLocks noGrp="1" noChangeAspect="1"/>
          </p:cNvPicPr>
          <p:nvPr>
            <p:ph idx="4294967295"/>
          </p:nvPr>
        </p:nvPicPr>
        <p:blipFill>
          <a:blip r:embed="rId3"/>
          <a:stretch>
            <a:fillRect/>
          </a:stretch>
        </p:blipFill>
        <p:spPr>
          <a:xfrm>
            <a:off x="306319" y="1469403"/>
            <a:ext cx="11579361" cy="2906821"/>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0978E52A-0B62-46B0-8053-A8CABF7CFB39}"/>
              </a:ext>
            </a:extLst>
          </p:cNvPr>
          <p:cNvSpPr txBox="1"/>
          <p:nvPr/>
        </p:nvSpPr>
        <p:spPr>
          <a:xfrm>
            <a:off x="3282043" y="5388597"/>
            <a:ext cx="4506686"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t>Total payload mass launched by NASA(CRS) is 45596</a:t>
            </a:r>
            <a:endParaRPr lang="en-GB" sz="2400"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6025573"/>
            <a:ext cx="9745589" cy="8324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Got the average payload mass as 2928.4 by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C9AC04E-0E71-48B6-B5AC-304C47591E13}"/>
              </a:ext>
            </a:extLst>
          </p:cNvPr>
          <p:cNvPicPr>
            <a:picLocks noChangeAspect="1"/>
          </p:cNvPicPr>
          <p:nvPr/>
        </p:nvPicPr>
        <p:blipFill>
          <a:blip r:embed="rId3"/>
          <a:stretch>
            <a:fillRect/>
          </a:stretch>
        </p:blipFill>
        <p:spPr>
          <a:xfrm>
            <a:off x="586282" y="2090057"/>
            <a:ext cx="11019435" cy="25011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9C473C9E-4FEC-48F5-A273-A3D506530C7A}"/>
              </a:ext>
            </a:extLst>
          </p:cNvPr>
          <p:cNvPicPr>
            <a:picLocks noChangeAspect="1"/>
          </p:cNvPicPr>
          <p:nvPr/>
        </p:nvPicPr>
        <p:blipFill>
          <a:blip r:embed="rId3"/>
          <a:stretch>
            <a:fillRect/>
          </a:stretch>
        </p:blipFill>
        <p:spPr>
          <a:xfrm>
            <a:off x="134789" y="1759059"/>
            <a:ext cx="11949877" cy="27226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641383"/>
            <a:ext cx="9745589" cy="75228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this query, we used where clause to filter the dataset with landing outcome (Success (drone ship)) and between clause.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3D74226-52B9-4D9C-A2C9-BC4119967168}"/>
              </a:ext>
            </a:extLst>
          </p:cNvPr>
          <p:cNvPicPr>
            <a:picLocks noChangeAspect="1"/>
          </p:cNvPicPr>
          <p:nvPr/>
        </p:nvPicPr>
        <p:blipFill>
          <a:blip r:embed="rId3"/>
          <a:stretch>
            <a:fillRect/>
          </a:stretch>
        </p:blipFill>
        <p:spPr>
          <a:xfrm>
            <a:off x="348314" y="1580827"/>
            <a:ext cx="11471275" cy="36885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7" y="1394847"/>
            <a:ext cx="10169031" cy="546315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 Through an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 with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with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Analysis with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Machine Learning Approach</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EDA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Prediction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total success is 100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CB7FB3D7-42D9-4F8B-9D18-092A65118D01}"/>
              </a:ext>
            </a:extLst>
          </p:cNvPr>
          <p:cNvPicPr>
            <a:picLocks noChangeAspect="1"/>
          </p:cNvPicPr>
          <p:nvPr/>
        </p:nvPicPr>
        <p:blipFill>
          <a:blip r:embed="rId3"/>
          <a:stretch>
            <a:fillRect/>
          </a:stretch>
        </p:blipFill>
        <p:spPr>
          <a:xfrm>
            <a:off x="228446" y="1735810"/>
            <a:ext cx="11761961" cy="33941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6151704"/>
            <a:ext cx="10202790" cy="706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found that there are total 11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with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0CE0DBA-8AFA-4745-9B01-27824301C84A}"/>
              </a:ext>
            </a:extLst>
          </p:cNvPr>
          <p:cNvPicPr>
            <a:picLocks noChangeAspect="1"/>
          </p:cNvPicPr>
          <p:nvPr/>
        </p:nvPicPr>
        <p:blipFill>
          <a:blip r:embed="rId3"/>
          <a:stretch>
            <a:fillRect/>
          </a:stretch>
        </p:blipFill>
        <p:spPr>
          <a:xfrm>
            <a:off x="1859796" y="1452637"/>
            <a:ext cx="9289921" cy="43341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69583"/>
            <a:ext cx="9745589" cy="7073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fetch this data, we used where clause with like operator.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ED19672-0D15-4A13-9615-8B5784D33465}"/>
              </a:ext>
            </a:extLst>
          </p:cNvPr>
          <p:cNvPicPr>
            <a:picLocks noChangeAspect="1"/>
          </p:cNvPicPr>
          <p:nvPr/>
        </p:nvPicPr>
        <p:blipFill>
          <a:blip r:embed="rId3"/>
          <a:stretch>
            <a:fillRect/>
          </a:stretch>
        </p:blipFill>
        <p:spPr>
          <a:xfrm>
            <a:off x="207829" y="1890794"/>
            <a:ext cx="11842596" cy="30066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6308950"/>
            <a:ext cx="9745589" cy="54904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on landing outcome and applied order by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D88B958-008F-40F3-BB86-AD61822EB73E}"/>
              </a:ext>
            </a:extLst>
          </p:cNvPr>
          <p:cNvPicPr>
            <a:picLocks noChangeAspect="1"/>
          </p:cNvPicPr>
          <p:nvPr/>
        </p:nvPicPr>
        <p:blipFill>
          <a:blip r:embed="rId3"/>
          <a:stretch>
            <a:fillRect/>
          </a:stretch>
        </p:blipFill>
        <p:spPr>
          <a:xfrm>
            <a:off x="1416198" y="1357023"/>
            <a:ext cx="8414123" cy="46685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08950"/>
            <a:ext cx="10319168"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that 1 launch site is near los angles, and rest other as at cape carnival space force station.</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4C5E52AA-8EDD-49DE-A453-92D7B8EB076D}"/>
              </a:ext>
            </a:extLst>
          </p:cNvPr>
          <p:cNvPicPr>
            <a:picLocks noChangeAspect="1"/>
          </p:cNvPicPr>
          <p:nvPr/>
        </p:nvPicPr>
        <p:blipFill>
          <a:blip r:embed="rId3"/>
          <a:stretch>
            <a:fillRect/>
          </a:stretch>
        </p:blipFill>
        <p:spPr>
          <a:xfrm>
            <a:off x="1197033" y="1246331"/>
            <a:ext cx="9155119" cy="50369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261768"/>
            <a:ext cx="9745589" cy="549050"/>
          </a:xfrm>
          <a:prstGeom prst="rect">
            <a:avLst/>
          </a:prstGeom>
        </p:spPr>
        <p:txBody>
          <a:bodyPr lIns="91440" tIns="45720" rIns="91440" bIns="45720" anchor="t">
            <a:normAutofit fontScale="92500"/>
          </a:bodyPr>
          <a:lstStyle/>
          <a:p>
            <a:pPr>
              <a:spcBef>
                <a:spcPts val="1400"/>
              </a:spcBef>
            </a:pPr>
            <a:r>
              <a:rPr lang="en-US" dirty="0">
                <a:solidFill>
                  <a:schemeClr val="accent3">
                    <a:lumMod val="25000"/>
                  </a:schemeClr>
                </a:solidFill>
              </a:rPr>
              <a:t>Here green marker is successful and red marker is failure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0E211930-90D8-4486-9D85-1FB7AF990813}"/>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20145"/>
            <a:ext cx="8597827" cy="68536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D9DA8377-EF97-4882-8117-E333B76EAF8D}"/>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5A07D83F-9C81-49EE-A8EB-EACF20B09122}"/>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40963" y="1487836"/>
            <a:ext cx="11608230" cy="5222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I want to find all the of successful landing of Falcon9.</a:t>
            </a:r>
          </a:p>
          <a:p>
            <a:pPr marL="0" indent="0">
              <a:spcBef>
                <a:spcPts val="1400"/>
              </a:spcBef>
              <a:buNone/>
            </a:pPr>
            <a:r>
              <a:rPr lang="en-US" sz="2200" dirty="0">
                <a:solidFill>
                  <a:schemeClr val="accent3">
                    <a:lumMod val="25000"/>
                  </a:schemeClr>
                </a:solidFill>
                <a:latin typeface="Abadi" panose="020B0604020104020204" pitchFamily="34" charset="0"/>
              </a:rPr>
              <a:t>   What approach should I try to based on answers, so that my company space Y’s rockets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Content Placeholder 3">
            <a:extLst>
              <a:ext uri="{FF2B5EF4-FFF2-40B4-BE49-F238E27FC236}">
                <a16:creationId xmlns:a16="http://schemas.microsoft.com/office/drawing/2014/main" id="{258D34E3-0A70-47DA-B13E-67C7967072AF}"/>
              </a:ext>
            </a:extLst>
          </p:cNvPr>
          <p:cNvPicPr>
            <a:picLocks noChangeAspect="1"/>
          </p:cNvPicPr>
          <p:nvPr/>
        </p:nvPicPr>
        <p:blipFill>
          <a:blip r:embed="rId3"/>
          <a:stretch>
            <a:fillRect/>
          </a:stretch>
        </p:blipFill>
        <p:spPr>
          <a:xfrm>
            <a:off x="1574460" y="157537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Content Placeholder 3" descr="Graphical user interface, application&#10;&#10;Description automatically generated">
            <a:extLst>
              <a:ext uri="{FF2B5EF4-FFF2-40B4-BE49-F238E27FC236}">
                <a16:creationId xmlns:a16="http://schemas.microsoft.com/office/drawing/2014/main" id="{CAE46C93-E7A0-426C-A8FC-05AF86833FDB}"/>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6025572"/>
            <a:ext cx="9477960" cy="832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0D07943-098C-42AC-9930-4DC26CD3C293}"/>
              </a:ext>
            </a:extLst>
          </p:cNvPr>
          <p:cNvPicPr>
            <a:picLocks noChangeAspect="1"/>
          </p:cNvPicPr>
          <p:nvPr/>
        </p:nvPicPr>
        <p:blipFill>
          <a:blip r:embed="rId3"/>
          <a:stretch>
            <a:fillRect/>
          </a:stretch>
        </p:blipFill>
        <p:spPr>
          <a:xfrm>
            <a:off x="2394065" y="1476759"/>
            <a:ext cx="6378833" cy="39044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3AFEBC4E-19CC-426A-9B46-34377887773C}"/>
              </a:ext>
            </a:extLst>
          </p:cNvPr>
          <p:cNvSpPr txBox="1"/>
          <p:nvPr/>
        </p:nvSpPr>
        <p:spPr>
          <a:xfrm>
            <a:off x="897775" y="1512917"/>
            <a:ext cx="9236132" cy="2652008"/>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We can conclude that:</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larger the flight amount at a launch site, the greater the success rate at a launch site.</a:t>
            </a:r>
          </a:p>
          <a:p>
            <a:pPr marL="285750" indent="-285750">
              <a:lnSpc>
                <a:spcPct val="100000"/>
              </a:lnSpc>
              <a:spcBef>
                <a:spcPts val="1400"/>
              </a:spcBef>
              <a:buFont typeface="Arial" panose="020B0604020202020204" pitchFamily="34" charset="0"/>
              <a:buChar char="•"/>
            </a:pPr>
            <a:r>
              <a:rPr lang="en-US" sz="1800" dirty="0">
                <a:latin typeface="Abadi" panose="020B0604020104020204" pitchFamily="34" charset="0"/>
              </a:rPr>
              <a:t>Launch success rate started to increase in 2013 till 2020.</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Orbits </a:t>
            </a:r>
            <a:r>
              <a:rPr lang="en-US" sz="1800" dirty="0">
                <a:latin typeface="Abadi" panose="020B0604020104020204" pitchFamily="34" charset="0"/>
              </a:rPr>
              <a:t>ES-L1, GEO, HEO, SSO, VLEO had the most success rate.</a:t>
            </a:r>
            <a:endParaRPr lang="en-US" sz="180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KSC LC-39A had the most successful launches of any sites.</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SpaceX Dataset was collected through hitting an API, and rest were scraped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After collecting the data, we filtered the dataset having </a:t>
            </a:r>
            <a:r>
              <a:rPr lang="en-US" sz="7600" dirty="0" err="1">
                <a:solidFill>
                  <a:schemeClr val="bg2">
                    <a:lumMod val="50000"/>
                  </a:schemeClr>
                </a:solidFill>
                <a:latin typeface="Abadi"/>
              </a:rPr>
              <a:t>BoosterVersion</a:t>
            </a:r>
            <a:r>
              <a:rPr lang="en-US" sz="7600" dirty="0">
                <a:solidFill>
                  <a:schemeClr val="bg2">
                    <a:lumMod val="50000"/>
                  </a:schemeClr>
                </a:solidFill>
                <a:latin typeface="Abadi"/>
              </a:rPr>
              <a:t> with falcon9, and Applied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7615" y="167423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First Data was collected through an API and that HTML data then converted into json that contains link of API. Using that link data was fetched using loop and then converted into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Second Data was collected with web scarping from Wikipedia. The html was scraped from there and applied request function to read the html data. After, with the help of library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we scraped all the data that were said to scrape.</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Fetching Data with an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https://github.com/vivekkumar011018/IBM-DataScience-Capstone-SpaceX/blob/main/jupyter-labs-spacex-data-collection-api.ipynb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D333CC6-80F9-4FAA-BA52-BAB921F271C0}"/>
              </a:ext>
            </a:extLst>
          </p:cNvPr>
          <p:cNvPicPr>
            <a:picLocks noChangeAspect="1"/>
          </p:cNvPicPr>
          <p:nvPr/>
        </p:nvPicPr>
        <p:blipFill>
          <a:blip r:embed="rId3"/>
          <a:stretch>
            <a:fillRect/>
          </a:stretch>
        </p:blipFill>
        <p:spPr>
          <a:xfrm>
            <a:off x="5722207" y="1707426"/>
            <a:ext cx="5645219" cy="437659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html was scraped from </a:t>
            </a:r>
            <a:r>
              <a:rPr lang="en-US" sz="1800" dirty="0" err="1">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 and applied request function to read the html data. After, with the help of library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we scraped all the data that were said to scrape.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https://github.com/vivekkumar011018/IBM-DataScience-Capstone-SpaceX/blob/main/jupyter-labs-webscraping.ipynb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94A2B827-6E7F-49D7-810C-67FE82DC3D46}"/>
              </a:ext>
            </a:extLst>
          </p:cNvPr>
          <p:cNvPicPr>
            <a:picLocks noChangeAspect="1"/>
          </p:cNvPicPr>
          <p:nvPr/>
        </p:nvPicPr>
        <p:blipFill>
          <a:blip r:embed="rId3"/>
          <a:stretch>
            <a:fillRect/>
          </a:stretch>
        </p:blipFill>
        <p:spPr>
          <a:xfrm>
            <a:off x="5666772" y="1401003"/>
            <a:ext cx="6096000" cy="46245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636</TotalTime>
  <Words>1637</Words>
  <Application>Microsoft Office PowerPoint</Application>
  <PresentationFormat>Widescreen</PresentationFormat>
  <Paragraphs>212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vivek kumar</cp:lastModifiedBy>
  <cp:revision>224</cp:revision>
  <dcterms:created xsi:type="dcterms:W3CDTF">2021-04-29T18:58:34Z</dcterms:created>
  <dcterms:modified xsi:type="dcterms:W3CDTF">2023-03-27T03:41:37Z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